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331" r:id="rId2"/>
    <p:sldId id="326" r:id="rId3"/>
    <p:sldId id="327" r:id="rId4"/>
    <p:sldId id="329" r:id="rId5"/>
    <p:sldId id="272" r:id="rId6"/>
    <p:sldId id="291" r:id="rId7"/>
    <p:sldId id="304" r:id="rId8"/>
    <p:sldId id="277" r:id="rId9"/>
    <p:sldId id="278" r:id="rId10"/>
    <p:sldId id="313" r:id="rId11"/>
    <p:sldId id="316" r:id="rId12"/>
    <p:sldId id="297" r:id="rId13"/>
    <p:sldId id="290" r:id="rId14"/>
    <p:sldId id="279" r:id="rId15"/>
    <p:sldId id="296" r:id="rId16"/>
    <p:sldId id="315" r:id="rId17"/>
    <p:sldId id="293" r:id="rId18"/>
    <p:sldId id="318" r:id="rId19"/>
    <p:sldId id="281" r:id="rId20"/>
    <p:sldId id="310" r:id="rId21"/>
    <p:sldId id="332" r:id="rId22"/>
    <p:sldId id="333" r:id="rId23"/>
    <p:sldId id="308" r:id="rId24"/>
    <p:sldId id="309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8BA6"/>
    <a:srgbClr val="CF5C45"/>
    <a:srgbClr val="4A9F33"/>
    <a:srgbClr val="339933"/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30404-7C97-4B6D-B42C-C6789D845939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7F688-DCC8-4030-8E49-DC168335F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4B097-8B74-44A6-8F63-21C757E0F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DA5BF-0882-410E-895F-F26AEAA69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C657E-BCB0-4E38-BCD8-01C0EA66E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49AD1-2A78-4356-BDCD-5296727BC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2C5B1-06D5-4C4B-8414-AC271FB78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4B241-A260-40ED-844A-F41EE095C7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5E6EB-4B3B-411F-ACD3-9638BEB93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3ADA5-8493-4B92-A3AC-DCAB5BC65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24E25-9521-4D99-BBD9-9F9F89E78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E0F6A-840F-4949-9298-B971A5C8E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B672A-1C54-4485-BB8B-5393C7F7E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C1783D-B226-4C51-A9FA-3DBB5E7E4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adwritethink.org/classroom-resources/lesson-plans/found-poems-parallel-poems-33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classroom-resources/mobile-apps/word-mover-30930.html" TargetMode="External"/><Relationship Id="rId2" Type="http://schemas.openxmlformats.org/officeDocument/2006/relationships/hyperlink" Target="http://www.readwritethink.org/classroom-resources/student-interactives/word-mover-b-30964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readwritethink.org/classroom-resources/mobile-apps/" TargetMode="External"/><Relationship Id="rId4" Type="http://schemas.openxmlformats.org/officeDocument/2006/relationships/hyperlink" Target="http://www.readwritethink.org/classroom-resources/mobile-apps/video/word-mover-30930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classroom-resources/lesson-plans/video/poppin-with-physical-chemical-31050.html" TargetMode="External"/><Relationship Id="rId2" Type="http://schemas.openxmlformats.org/officeDocument/2006/relationships/hyperlink" Target="http://www.readwritethink.org/classroom-resources/lesson-plans/poppin-with-physical-chemical-31050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www.sonicpics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adwritethink.org/professional-development/strategy-guides/speak-teaching-with-voki-30884.html" TargetMode="External"/><Relationship Id="rId13" Type="http://schemas.openxmlformats.org/officeDocument/2006/relationships/hyperlink" Target="http://www.readwritethink.org/professional-development/strategy-guides/reading-online-30096.html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://www.readwritethink.org/professional-development/strategy-guides/bringing-lessons-life-with-30885.html" TargetMode="External"/><Relationship Id="rId12" Type="http://schemas.openxmlformats.org/officeDocument/2006/relationships/hyperlink" Target="http://www.readwritethink.org/professional-development/strategy-guides/online-safety-30107.html" TargetMode="External"/><Relationship Id="rId17" Type="http://schemas.openxmlformats.org/officeDocument/2006/relationships/image" Target="../media/image1.jpeg"/><Relationship Id="rId2" Type="http://schemas.openxmlformats.org/officeDocument/2006/relationships/image" Target="../media/image4.png"/><Relationship Id="rId16" Type="http://schemas.openxmlformats.org/officeDocument/2006/relationships/hyperlink" Target="http://www.readwritethink.org/professional-development/strategy-guides/reading-30999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eadwritethink.org/search/?strategy-guide-series=30098" TargetMode="External"/><Relationship Id="rId11" Type="http://schemas.openxmlformats.org/officeDocument/2006/relationships/hyperlink" Target="http://www.readwritethink.org/professional-development/strategy-guides/using-glogster-support-multimodal-30789.html" TargetMode="External"/><Relationship Id="rId5" Type="http://schemas.openxmlformats.org/officeDocument/2006/relationships/image" Target="../media/image7.png"/><Relationship Id="rId15" Type="http://schemas.openxmlformats.org/officeDocument/2006/relationships/hyperlink" Target="http://www.readwritethink.org/professional-development/strategy-guides/teaching-with-podcasts-30109.html" TargetMode="External"/><Relationship Id="rId10" Type="http://schemas.openxmlformats.org/officeDocument/2006/relationships/hyperlink" Target="http://www.readwritethink.org/professional-development/strategy-guides/teaching-with-glogster-using-30790.html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://www.readwritethink.org/professional-development/strategy-guides/teaching-with-zooming-slideshows-30886.html" TargetMode="External"/><Relationship Id="rId14" Type="http://schemas.openxmlformats.org/officeDocument/2006/relationships/hyperlink" Target="http://www.readwritethink.org/professional-development/strategy-guides/teaching-with-blogs-30108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mdb.org/marker.asp?marker=4611" TargetMode="External"/><Relationship Id="rId2" Type="http://schemas.openxmlformats.org/officeDocument/2006/relationships/hyperlink" Target="http://www.readwritethink.org/classroom-resources/lesson-plans/your-usual-history-lesson-30810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files/resources/interactives/crossword/" TargetMode="External"/><Relationship Id="rId2" Type="http://schemas.openxmlformats.org/officeDocument/2006/relationships/hyperlink" Target="http://www.readwritethink.org/classroom-resources/lesson-plans/solving-math-curse-reading-1123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adwritethink.org/classroom-resources/lesson-plans/grocery-store-scavenger-hunt-1140.html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eadwritethink.org/parent-afterschool-resources/activities-projects/what-this-investigating-nutrition-30294.html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util/site-demonstrations.html" TargetMode="External"/><Relationship Id="rId7" Type="http://schemas.openxmlformats.org/officeDocument/2006/relationships/image" Target="../media/image1.jpeg"/><Relationship Id="rId2" Type="http://schemas.openxmlformats.org/officeDocument/2006/relationships/hyperlink" Target="http://www.readwritethink.org/about/standards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eadwritethink.org/spanish" TargetMode="External"/><Relationship Id="rId5" Type="http://schemas.openxmlformats.org/officeDocument/2006/relationships/hyperlink" Target="http://www.readwritethink.org/about/promotional-materials.html" TargetMode="External"/><Relationship Id="rId4" Type="http://schemas.openxmlformats.org/officeDocument/2006/relationships/hyperlink" Target="http://www.readwritethink.org/video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.org/General/Default.aspx" TargetMode="External"/><Relationship Id="rId2" Type="http://schemas.openxmlformats.org/officeDocument/2006/relationships/hyperlink" Target="http://www.readwritethink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www.ncte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about/community-stories/share-story.html" TargetMode="External"/><Relationship Id="rId2" Type="http://schemas.openxmlformats.org/officeDocument/2006/relationships/hyperlink" Target="http://www.readwritethink.org/util/contact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" TargetMode="External"/><Relationship Id="rId2" Type="http://schemas.openxmlformats.org/officeDocument/2006/relationships/hyperlink" Target="http://www.facebook.com/ReadWriteThink.or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www.literacyinlearningexchange.org/group/readwritethinkor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lfink@ncte.org" TargetMode="External"/><Relationship Id="rId2" Type="http://schemas.openxmlformats.org/officeDocument/2006/relationships/hyperlink" Target="http://www.readwritethink.org/about/bio/lisa-storm-fink-24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s://twitter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reading.org/" TargetMode="External"/><Relationship Id="rId4" Type="http://schemas.openxmlformats.org/officeDocument/2006/relationships/hyperlink" Target="http://www.ncte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about/news/readwritethink-aligned-common-core-58.html" TargetMode="External"/><Relationship Id="rId2" Type="http://schemas.openxmlformats.org/officeDocument/2006/relationships/hyperlink" Target="http://www.readwritethink.org/about/standards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adwritethink.org/classroom-resources/lesson-plans/" TargetMode="External"/><Relationship Id="rId13" Type="http://schemas.openxmlformats.org/officeDocument/2006/relationships/hyperlink" Target="http://www.readwritethink.org/classroom-resources/lesson-plans/become-character-adjectives-character-168.html?tab=6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12" Type="http://schemas.openxmlformats.org/officeDocument/2006/relationships/hyperlink" Target="http://www.readwritethink.org/classroom-resources/lesson-plans/?popular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eadwritethink.org/" TargetMode="External"/><Relationship Id="rId11" Type="http://schemas.openxmlformats.org/officeDocument/2006/relationships/hyperlink" Target="http://www.readwritethink.org/classroom-resources/grade/7-8/" TargetMode="External"/><Relationship Id="rId5" Type="http://schemas.openxmlformats.org/officeDocument/2006/relationships/image" Target="../media/image7.png"/><Relationship Id="rId10" Type="http://schemas.openxmlformats.org/officeDocument/2006/relationships/hyperlink" Target="http://www.readwritethink.org/classroom-resources/mobile-apps/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://www.readwritethink.org/classroom-resources/student-interactives/" TargetMode="External"/><Relationship Id="rId1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classroom-resources/calendar-activities/read-book-third-week-20121.html" TargetMode="External"/><Relationship Id="rId2" Type="http://schemas.openxmlformats.org/officeDocument/2006/relationships/hyperlink" Target="http://www.readwritethink.org/classroom-resources/calendar-activities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parent-afterschool-resources/podcast-episodes/takes-tales-30831.html" TargetMode="External"/><Relationship Id="rId2" Type="http://schemas.openxmlformats.org/officeDocument/2006/relationships/hyperlink" Target="http://www.readwritethink.org/parent-afterschool-resources/podcast-series/text-messages-recommendations-adolescent-30214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.jpeg"/><Relationship Id="rId4" Type="http://schemas.openxmlformats.org/officeDocument/2006/relationships/hyperlink" Target="http://www.readwritethink.org/parent-afterschool-resources/podcast-episodes/conversation-with-john-green-30333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lesson_images/lesson1098/PreferenceChart.pdf" TargetMode="External"/><Relationship Id="rId2" Type="http://schemas.openxmlformats.org/officeDocument/2006/relationships/hyperlink" Target="http://www.readwritethink.org/classroom-resources/lesson-plans/cover-cover-comparing-books-1098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2057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5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609600" y="651331"/>
            <a:ext cx="78486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 dirty="0" smtClean="0">
                <a:latin typeface="Candara" pitchFamily="34" charset="0"/>
              </a:rPr>
              <a:t>A Day with ReadWriteThink.org: </a:t>
            </a:r>
            <a:endParaRPr lang="en-US" sz="1400" b="1" dirty="0" smtClean="0">
              <a:latin typeface="Candara" pitchFamily="34" charset="0"/>
            </a:endParaRPr>
          </a:p>
          <a:p>
            <a:pPr algn="ctr"/>
            <a:endParaRPr lang="en-US" sz="1400" b="1" dirty="0" smtClean="0">
              <a:latin typeface="Candara" pitchFamily="34" charset="0"/>
            </a:endParaRPr>
          </a:p>
          <a:p>
            <a:pPr algn="ctr"/>
            <a:endParaRPr lang="en-US" sz="1400" b="1" dirty="0" smtClean="0">
              <a:latin typeface="Candara" pitchFamily="34" charset="0"/>
            </a:endParaRPr>
          </a:p>
          <a:p>
            <a:pPr algn="ctr"/>
            <a:r>
              <a:rPr lang="en-US" sz="6000" b="1" dirty="0" smtClean="0">
                <a:latin typeface="Candara" pitchFamily="34" charset="0"/>
              </a:rPr>
              <a:t>Tools, Apps, Technology across </a:t>
            </a:r>
            <a:br>
              <a:rPr lang="en-US" sz="6000" b="1" dirty="0" smtClean="0">
                <a:latin typeface="Candara" pitchFamily="34" charset="0"/>
              </a:rPr>
            </a:br>
            <a:r>
              <a:rPr lang="en-US" sz="6000" b="1" dirty="0" smtClean="0">
                <a:latin typeface="Candara" pitchFamily="34" charset="0"/>
              </a:rPr>
              <a:t>the Curriculum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3081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609600"/>
            <a:ext cx="78486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u="sng" dirty="0" smtClean="0">
                <a:latin typeface="Candara" pitchFamily="34" charset="0"/>
              </a:rPr>
              <a:t>Writing</a:t>
            </a:r>
            <a:r>
              <a:rPr lang="en-US" sz="3200" dirty="0" smtClean="0">
                <a:latin typeface="Candara" pitchFamily="34" charset="0"/>
              </a:rPr>
              <a:t/>
            </a:r>
            <a:br>
              <a:rPr lang="en-US" sz="3200" dirty="0" smtClean="0">
                <a:latin typeface="Candara" pitchFamily="34" charset="0"/>
              </a:rPr>
            </a:br>
            <a:endParaRPr lang="en-US" sz="1400" dirty="0" smtClean="0">
              <a:latin typeface="Candara" pitchFamily="34" charset="0"/>
            </a:endParaRPr>
          </a:p>
          <a:p>
            <a:pPr algn="ctr"/>
            <a:r>
              <a:rPr lang="en-US" sz="3200" dirty="0" smtClean="0">
                <a:latin typeface="Candara" pitchFamily="34" charset="0"/>
              </a:rPr>
              <a:t>In </a:t>
            </a:r>
            <a:r>
              <a:rPr lang="en-US" sz="3200" dirty="0" smtClean="0">
                <a:latin typeface="Candara" pitchFamily="34" charset="0"/>
                <a:hlinkClick r:id="rId2"/>
              </a:rPr>
              <a:t>this lesson plan</a:t>
            </a:r>
            <a:r>
              <a:rPr lang="en-US" sz="3200" dirty="0" smtClean="0">
                <a:latin typeface="Candara" pitchFamily="34" charset="0"/>
              </a:rPr>
              <a:t>, students compose found and parallel poems based on a descriptive passage they have chosen from a piece of literature they are reading. </a:t>
            </a:r>
          </a:p>
          <a:p>
            <a:pPr algn="ctr"/>
            <a:endParaRPr lang="en-US" dirty="0" smtClean="0">
              <a:latin typeface="Candara" pitchFamily="34" charset="0"/>
            </a:endParaRPr>
          </a:p>
          <a:p>
            <a:pPr algn="ctr"/>
            <a:r>
              <a:rPr lang="en-US" sz="3200" dirty="0" smtClean="0">
                <a:latin typeface="Candara" pitchFamily="34" charset="0"/>
              </a:rPr>
              <a:t>This process of recasting the text they are reading in a different genre helps students become more insightful readers and develop creativity in thinking and writing. 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3081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609600"/>
            <a:ext cx="784860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u="sng" dirty="0" smtClean="0">
                <a:latin typeface="Candara" pitchFamily="34" charset="0"/>
              </a:rPr>
              <a:t>Writing</a:t>
            </a:r>
            <a:r>
              <a:rPr lang="en-US" sz="3200" dirty="0" smtClean="0">
                <a:latin typeface="Candara" pitchFamily="34" charset="0"/>
              </a:rPr>
              <a:t/>
            </a:r>
            <a:br>
              <a:rPr lang="en-US" sz="3200" dirty="0" smtClean="0">
                <a:latin typeface="Candara" pitchFamily="34" charset="0"/>
              </a:rPr>
            </a:br>
            <a:endParaRPr lang="en-US" sz="1400" dirty="0" smtClean="0">
              <a:latin typeface="Candara" pitchFamily="34" charset="0"/>
            </a:endParaRPr>
          </a:p>
          <a:p>
            <a:pPr algn="ctr"/>
            <a:r>
              <a:rPr lang="en-US" sz="3400" dirty="0" smtClean="0">
                <a:latin typeface="Candara" pitchFamily="34" charset="0"/>
              </a:rPr>
              <a:t>Students can create their poems on </a:t>
            </a:r>
          </a:p>
          <a:p>
            <a:pPr algn="ctr"/>
            <a:r>
              <a:rPr lang="en-US" sz="3400" b="1" dirty="0" smtClean="0">
                <a:latin typeface="Candara" pitchFamily="34" charset="0"/>
              </a:rPr>
              <a:t>paper</a:t>
            </a:r>
            <a:r>
              <a:rPr lang="en-US" sz="3400" dirty="0" smtClean="0">
                <a:latin typeface="Candara" pitchFamily="34" charset="0"/>
              </a:rPr>
              <a:t>, </a:t>
            </a:r>
            <a:r>
              <a:rPr lang="en-US" sz="3400" b="1" dirty="0" smtClean="0">
                <a:latin typeface="Candara" pitchFamily="34" charset="0"/>
                <a:hlinkClick r:id="rId2"/>
              </a:rPr>
              <a:t>online</a:t>
            </a:r>
            <a:r>
              <a:rPr lang="en-US" sz="3400" dirty="0" smtClean="0">
                <a:latin typeface="Candara" pitchFamily="34" charset="0"/>
              </a:rPr>
              <a:t> or on a </a:t>
            </a:r>
            <a:r>
              <a:rPr lang="en-US" sz="3400" b="1" dirty="0" smtClean="0">
                <a:latin typeface="Candara" pitchFamily="34" charset="0"/>
                <a:hlinkClick r:id="rId3"/>
              </a:rPr>
              <a:t>mobile device</a:t>
            </a:r>
            <a:r>
              <a:rPr lang="en-US" sz="3400" dirty="0" smtClean="0">
                <a:latin typeface="Candara" pitchFamily="34" charset="0"/>
              </a:rPr>
              <a:t>.</a:t>
            </a:r>
          </a:p>
          <a:p>
            <a:pPr algn="ctr"/>
            <a:endParaRPr lang="en-US" sz="3400" dirty="0" smtClean="0">
              <a:latin typeface="Candara" pitchFamily="34" charset="0"/>
            </a:endParaRPr>
          </a:p>
          <a:p>
            <a:pPr algn="ctr"/>
            <a:r>
              <a:rPr lang="en-US" sz="3400" dirty="0" smtClean="0">
                <a:latin typeface="Candara" pitchFamily="34" charset="0"/>
              </a:rPr>
              <a:t>This </a:t>
            </a:r>
            <a:r>
              <a:rPr lang="en-US" sz="3400" dirty="0" smtClean="0">
                <a:latin typeface="Candara" pitchFamily="34" charset="0"/>
                <a:hlinkClick r:id="rId4"/>
              </a:rPr>
              <a:t>video demo </a:t>
            </a:r>
            <a:r>
              <a:rPr lang="en-US" sz="3400" dirty="0" smtClean="0">
                <a:latin typeface="Candara" pitchFamily="34" charset="0"/>
              </a:rPr>
              <a:t>shows you </a:t>
            </a:r>
          </a:p>
          <a:p>
            <a:pPr algn="ctr"/>
            <a:r>
              <a:rPr lang="en-US" sz="3400" dirty="0" smtClean="0">
                <a:latin typeface="Candara" pitchFamily="34" charset="0"/>
              </a:rPr>
              <a:t>how the Word Mover app works.</a:t>
            </a:r>
          </a:p>
          <a:p>
            <a:pPr algn="ctr"/>
            <a:endParaRPr lang="en-US" sz="3400" dirty="0" smtClean="0">
              <a:latin typeface="Candara" pitchFamily="34" charset="0"/>
            </a:endParaRPr>
          </a:p>
          <a:p>
            <a:pPr algn="ctr"/>
            <a:r>
              <a:rPr lang="en-US" sz="3400" dirty="0" smtClean="0">
                <a:latin typeface="Candara" pitchFamily="34" charset="0"/>
              </a:rPr>
              <a:t>Like to use apps? </a:t>
            </a:r>
            <a:br>
              <a:rPr lang="en-US" sz="3400" dirty="0" smtClean="0">
                <a:latin typeface="Candara" pitchFamily="34" charset="0"/>
              </a:rPr>
            </a:br>
            <a:r>
              <a:rPr lang="en-US" sz="3400" dirty="0" smtClean="0">
                <a:latin typeface="Candara" pitchFamily="34" charset="0"/>
              </a:rPr>
              <a:t>Check out our other </a:t>
            </a:r>
            <a:r>
              <a:rPr lang="en-US" sz="3400" dirty="0" smtClean="0">
                <a:latin typeface="Candara" pitchFamily="34" charset="0"/>
                <a:hlinkClick r:id="rId5"/>
              </a:rPr>
              <a:t>mobile apps</a:t>
            </a:r>
            <a:r>
              <a:rPr lang="en-US" sz="3400" dirty="0" smtClean="0">
                <a:latin typeface="Candara" pitchFamily="34" charset="0"/>
              </a:rPr>
              <a:t>!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3081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609600"/>
            <a:ext cx="78486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u="sng" dirty="0" smtClean="0">
                <a:latin typeface="Candara" pitchFamily="34" charset="0"/>
              </a:rPr>
              <a:t>Science</a:t>
            </a:r>
            <a:endParaRPr lang="en-US" sz="4000" dirty="0" smtClean="0">
              <a:latin typeface="Candara" pitchFamily="34" charset="0"/>
            </a:endParaRPr>
          </a:p>
          <a:p>
            <a:pPr algn="ctr"/>
            <a:endParaRPr lang="en-US" sz="1400" dirty="0" smtClean="0">
              <a:latin typeface="Candara" pitchFamily="34" charset="0"/>
            </a:endParaRPr>
          </a:p>
          <a:p>
            <a:pPr algn="ctr"/>
            <a:r>
              <a:rPr lang="en-US" sz="3200" dirty="0" smtClean="0">
                <a:latin typeface="Candara" pitchFamily="34" charset="0"/>
              </a:rPr>
              <a:t>For </a:t>
            </a:r>
            <a:r>
              <a:rPr lang="en-US" sz="3200" dirty="0" smtClean="0">
                <a:latin typeface="Candara" pitchFamily="34" charset="0"/>
                <a:hlinkClick r:id="rId2"/>
              </a:rPr>
              <a:t>this lesson </a:t>
            </a:r>
            <a:r>
              <a:rPr lang="en-US" sz="3200" dirty="0" smtClean="0">
                <a:latin typeface="Candara" pitchFamily="34" charset="0"/>
              </a:rPr>
              <a:t>students examine the differences between physical and chemical changes. After understanding these changes, in small groups students follow instructions for making popcorn, photographing each step. Then students create a </a:t>
            </a:r>
            <a:r>
              <a:rPr lang="en-US" sz="3200" dirty="0" smtClean="0">
                <a:latin typeface="Candara" pitchFamily="34" charset="0"/>
                <a:hlinkClick r:id="rId3"/>
              </a:rPr>
              <a:t>video</a:t>
            </a:r>
            <a:r>
              <a:rPr lang="en-US" sz="3200" dirty="0" smtClean="0">
                <a:latin typeface="Candara" pitchFamily="34" charset="0"/>
              </a:rPr>
              <a:t> using the </a:t>
            </a:r>
            <a:r>
              <a:rPr lang="en-US" sz="3200" dirty="0" err="1" smtClean="0">
                <a:latin typeface="Candara" pitchFamily="34" charset="0"/>
                <a:hlinkClick r:id="rId4" tooltip="Sonic Pics"/>
              </a:rPr>
              <a:t>SonicPics</a:t>
            </a:r>
            <a:r>
              <a:rPr lang="en-US" sz="3200" dirty="0" smtClean="0">
                <a:latin typeface="Candara" pitchFamily="34" charset="0"/>
              </a:rPr>
              <a:t> app to narrate their photos and answer questions about this change.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11273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4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5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71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2" name="Rectangle 12"/>
          <p:cNvSpPr>
            <a:spLocks noChangeArrowheads="1"/>
          </p:cNvSpPr>
          <p:nvPr/>
        </p:nvSpPr>
        <p:spPr bwMode="auto">
          <a:xfrm>
            <a:off x="533400" y="533400"/>
            <a:ext cx="78486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u="sng" dirty="0" smtClean="0">
                <a:latin typeface="Candara" pitchFamily="34" charset="0"/>
              </a:rPr>
              <a:t>Working with </a:t>
            </a:r>
          </a:p>
          <a:p>
            <a:pPr algn="ctr"/>
            <a:r>
              <a:rPr lang="en-US" sz="4800" b="1" u="sng" dirty="0" smtClean="0">
                <a:latin typeface="Candara" pitchFamily="34" charset="0"/>
              </a:rPr>
              <a:t>Pre-Service Teachers</a:t>
            </a:r>
          </a:p>
          <a:p>
            <a:pPr algn="ctr"/>
            <a:endParaRPr lang="en-US" sz="1400" dirty="0" smtClean="0">
              <a:latin typeface="Candara" pitchFamily="34" charset="0"/>
            </a:endParaRPr>
          </a:p>
          <a:p>
            <a:pPr algn="ctr"/>
            <a:r>
              <a:rPr lang="en-US" sz="4000" dirty="0" smtClean="0">
                <a:latin typeface="Candara" pitchFamily="34" charset="0"/>
              </a:rPr>
              <a:t>A student teacher observed the popcorn lesson and expressed concern about using technology with students. S/he hopes to learn more about how to do this successfully.</a:t>
            </a:r>
            <a:endParaRPr lang="en-US" sz="4000" dirty="0">
              <a:latin typeface="Candara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12297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8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9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229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925" y="6019800"/>
            <a:ext cx="39528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6325" y="6324600"/>
            <a:ext cx="8953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6925" y="6324600"/>
            <a:ext cx="571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8925" y="6305550"/>
            <a:ext cx="14382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685800"/>
            <a:ext cx="7848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sz="2800" dirty="0" smtClean="0">
              <a:latin typeface="Candara" pitchFamily="34" charset="0"/>
              <a:ea typeface="Calibri"/>
              <a:cs typeface="Times New Roman"/>
            </a:endParaRPr>
          </a:p>
        </p:txBody>
      </p:sp>
      <p:grpSp>
        <p:nvGrpSpPr>
          <p:cNvPr id="1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13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609600" y="685800"/>
            <a:ext cx="7848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 smtClean="0">
                <a:latin typeface="Candara" pitchFamily="34" charset="0"/>
                <a:ea typeface="Calibri"/>
                <a:cs typeface="Times New Roman"/>
              </a:rPr>
              <a:t/>
            </a:r>
            <a:br>
              <a:rPr lang="en-US" sz="2800" dirty="0" smtClean="0">
                <a:latin typeface="Candara" pitchFamily="34" charset="0"/>
                <a:ea typeface="Calibri"/>
                <a:cs typeface="Times New Roman"/>
              </a:rPr>
            </a:br>
            <a:endParaRPr lang="en-US" sz="2800" dirty="0">
              <a:latin typeface="Candara" pitchFamily="34" charset="0"/>
              <a:ea typeface="Calibri"/>
              <a:cs typeface="Times New Roman"/>
            </a:endParaRPr>
          </a:p>
          <a:p>
            <a:pPr algn="ctr">
              <a:defRPr/>
            </a:pPr>
            <a:r>
              <a:rPr lang="en-US" sz="2800" b="1" dirty="0" smtClean="0">
                <a:solidFill>
                  <a:srgbClr val="000000"/>
                </a:solidFill>
                <a:latin typeface="Candara" pitchFamily="34" charset="0"/>
                <a:ea typeface="+mj-ea"/>
                <a:cs typeface="+mj-cs"/>
              </a:rPr>
              <a:t> </a:t>
            </a:r>
            <a:endParaRPr lang="en-US" sz="2800" dirty="0">
              <a:latin typeface="Candara" pitchFamily="34" charset="0"/>
              <a:cs typeface="+mn-cs"/>
            </a:endParaRPr>
          </a:p>
        </p:txBody>
      </p:sp>
      <p:sp>
        <p:nvSpPr>
          <p:cNvPr id="22" name="Title 11"/>
          <p:cNvSpPr txBox="1">
            <a:spLocks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Strategy Guides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Calibri"/>
                <a:cs typeface="Times New Roman"/>
                <a:hlinkClick r:id="rId6"/>
              </a:rPr>
              <a:t/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Calibri"/>
                <a:cs typeface="Times New Roman"/>
                <a:hlinkClick r:id="rId6"/>
              </a:rPr>
            </a:b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Calibri"/>
                <a:cs typeface="Times New Roman"/>
                <a:hlinkClick r:id="rId6"/>
              </a:rPr>
              <a:t>Teaching with Technology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Content Placeholder 13"/>
          <p:cNvSpPr txBox="1">
            <a:spLocks/>
          </p:cNvSpPr>
          <p:nvPr/>
        </p:nvSpPr>
        <p:spPr>
          <a:xfrm>
            <a:off x="457200" y="1992312"/>
            <a:ext cx="4040188" cy="39512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7" tooltip="Bringing Lessons to Life with Animoto"/>
              </a:rPr>
              <a:t>Bringing Lessons to Life with Animoto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8" tooltip="Speak to Me: Teaching with Voki"/>
              </a:rPr>
              <a:t>Speak to Me: Teaching with Voki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9" tooltip="Teaching with Zooming Slideshows through Prezi"/>
              </a:rPr>
              <a:t>Teaching with Zooming Slideshows through Prezi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0" tooltip="Teaching With Glogster: Using Virtual Posters in the Classroom"/>
              </a:rPr>
              <a:t>Teaching With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0" tooltip="Teaching With Glogster: Using Virtual Posters in the Classroom"/>
              </a:rPr>
              <a:t>Glogster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0" tooltip="Teaching With Glogster: Using Virtual Posters in the Classroom"/>
              </a:rPr>
              <a:t>: Using Virtual Posters in the Classroom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</a:rPr>
              <a:t/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</a:rPr>
              <a:t/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</a:rPr>
            </a:b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</p:txBody>
      </p:sp>
      <p:sp>
        <p:nvSpPr>
          <p:cNvPr id="24" name="Content Placeholder 15"/>
          <p:cNvSpPr txBox="1">
            <a:spLocks/>
          </p:cNvSpPr>
          <p:nvPr/>
        </p:nvSpPr>
        <p:spPr>
          <a:xfrm>
            <a:off x="4645025" y="1905000"/>
            <a:ext cx="4041775" cy="39512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1" tooltip="Using Glogster to Support Multimodal Literacy"/>
              </a:rPr>
              <a:t>Using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1" tooltip="Using Glogster to Support Multimodal Literacy"/>
              </a:rPr>
              <a:t>Glogster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1" tooltip="Using Glogster to Support Multimodal Literacy"/>
              </a:rPr>
              <a:t> to Support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1" tooltip="Using Glogster to Support Multimodal Literacy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1" tooltip="Using Glogster to Support Multimodal Literacy"/>
              </a:rPr>
              <a:t>Multimodal Literacy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  <a:hlinkClick r:id="rId12" tooltip="Online Safety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2" tooltip="Online Safety"/>
              </a:rPr>
              <a:t>Online Safety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3" tooltip="Reading Online"/>
              </a:rPr>
              <a:t>Reading Online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4" tooltip="Teaching With Blogs"/>
              </a:rPr>
              <a:t>Teaching With Blogs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+mn-cs"/>
                <a:hlinkClick r:id="rId15" tooltip="Teaching With Podcasts"/>
              </a:rPr>
              <a:t>Teaching With Podcasts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dirty="0" smtClean="0">
                <a:latin typeface="Candara" pitchFamily="34" charset="0"/>
                <a:hlinkClick r:id="rId16" tooltip="Reading on the Go"/>
              </a:rPr>
              <a:t>Reading on the Go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cs typeface="+mn-cs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3081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609600"/>
            <a:ext cx="78486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 b="1" u="sng" dirty="0" smtClean="0">
                <a:latin typeface="Candara" pitchFamily="34" charset="0"/>
              </a:rPr>
              <a:t>Social Studies/History</a:t>
            </a:r>
          </a:p>
          <a:p>
            <a:pPr algn="ctr"/>
            <a:endParaRPr lang="en-US" b="1" u="sng" dirty="0" smtClean="0">
              <a:latin typeface="Candara" pitchFamily="34" charset="0"/>
            </a:endParaRPr>
          </a:p>
          <a:p>
            <a:pPr algn="ctr"/>
            <a:r>
              <a:rPr lang="en-US" sz="3600" dirty="0" smtClean="0">
                <a:latin typeface="Candara" pitchFamily="34" charset="0"/>
              </a:rPr>
              <a:t>In </a:t>
            </a:r>
            <a:r>
              <a:rPr lang="en-US" sz="3600" dirty="0" smtClean="0">
                <a:latin typeface="Candara" pitchFamily="34" charset="0"/>
                <a:hlinkClick r:id="rId2"/>
              </a:rPr>
              <a:t>this lesson</a:t>
            </a:r>
            <a:r>
              <a:rPr lang="en-US" sz="3600" dirty="0" smtClean="0">
                <a:latin typeface="Candara" pitchFamily="34" charset="0"/>
              </a:rPr>
              <a:t>, students will develop their understanding of writing and local history by creating their own historical markers. They begin by studying </a:t>
            </a:r>
            <a:r>
              <a:rPr lang="en-US" sz="3600" dirty="0" smtClean="0">
                <a:latin typeface="Candara" pitchFamily="34" charset="0"/>
                <a:hlinkClick r:id="rId3"/>
              </a:rPr>
              <a:t>historical markers </a:t>
            </a:r>
            <a:r>
              <a:rPr lang="en-US" sz="3600" dirty="0" smtClean="0">
                <a:latin typeface="Candara" pitchFamily="34" charset="0"/>
              </a:rPr>
              <a:t>in their own communities and then draft content for an unmarked historical location.</a:t>
            </a:r>
            <a:endParaRPr lang="en-US" sz="3600" b="1" u="sng" dirty="0" smtClean="0">
              <a:latin typeface="Candara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3081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609600"/>
            <a:ext cx="78486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u="sng" dirty="0" smtClean="0">
                <a:latin typeface="Candara" pitchFamily="34" charset="0"/>
              </a:rPr>
              <a:t>Mathematics </a:t>
            </a:r>
          </a:p>
          <a:p>
            <a:pPr algn="ctr"/>
            <a:endParaRPr lang="en-US" sz="1400" dirty="0" smtClean="0">
              <a:latin typeface="Candara" pitchFamily="34" charset="0"/>
            </a:endParaRPr>
          </a:p>
          <a:p>
            <a:pPr algn="ctr"/>
            <a:r>
              <a:rPr lang="en-US" sz="3600" dirty="0" smtClean="0">
                <a:latin typeface="Candara" pitchFamily="34" charset="0"/>
              </a:rPr>
              <a:t>After a read-aloud from the book </a:t>
            </a:r>
            <a:r>
              <a:rPr lang="en-US" sz="3600" i="1" dirty="0" smtClean="0">
                <a:latin typeface="Candara" pitchFamily="34" charset="0"/>
              </a:rPr>
              <a:t>Math Curse</a:t>
            </a:r>
            <a:r>
              <a:rPr lang="en-US" sz="3600" dirty="0" smtClean="0">
                <a:latin typeface="Candara" pitchFamily="34" charset="0"/>
              </a:rPr>
              <a:t>, </a:t>
            </a:r>
            <a:r>
              <a:rPr lang="en-US" sz="3600" dirty="0" smtClean="0">
                <a:latin typeface="Candara" pitchFamily="34" charset="0"/>
                <a:hlinkClick r:id="rId2"/>
              </a:rPr>
              <a:t>students create their own word problems with answers</a:t>
            </a:r>
            <a:r>
              <a:rPr lang="en-US" sz="3600" dirty="0" smtClean="0">
                <a:latin typeface="Candara" pitchFamily="34" charset="0"/>
              </a:rPr>
              <a:t>. Students solve each other's problems and then use the skills they've learned creating word problems to complete a </a:t>
            </a:r>
          </a:p>
          <a:p>
            <a:pPr algn="ctr"/>
            <a:r>
              <a:rPr lang="en-US" sz="3600" dirty="0" smtClean="0">
                <a:latin typeface="Candara" pitchFamily="34" charset="0"/>
                <a:hlinkClick r:id="rId3"/>
              </a:rPr>
              <a:t>crossword puzzle</a:t>
            </a:r>
            <a:r>
              <a:rPr lang="en-US" sz="3600" dirty="0" smtClean="0">
                <a:latin typeface="Candara" pitchFamily="34" charset="0"/>
              </a:rPr>
              <a:t>.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3081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609600"/>
            <a:ext cx="78486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u="sng" dirty="0" smtClean="0">
                <a:latin typeface="Candara" pitchFamily="34" charset="0"/>
              </a:rPr>
              <a:t>Health</a:t>
            </a:r>
          </a:p>
          <a:p>
            <a:pPr algn="ctr"/>
            <a:r>
              <a:rPr lang="en-US" sz="3600" dirty="0" smtClean="0">
                <a:latin typeface="Candara" pitchFamily="34" charset="0"/>
                <a:hlinkClick r:id="rId2"/>
              </a:rPr>
              <a:t>After researching nutrition and analyzing food advertisements</a:t>
            </a:r>
            <a:r>
              <a:rPr lang="en-US" sz="3600" dirty="0" smtClean="0">
                <a:latin typeface="Candara" pitchFamily="34" charset="0"/>
              </a:rPr>
              <a:t>, students work in cooperative groups to create their own advertisements for food products.</a:t>
            </a:r>
          </a:p>
          <a:p>
            <a:pPr algn="ctr"/>
            <a:endParaRPr lang="en-US" sz="1400" dirty="0" smtClean="0">
              <a:latin typeface="Candara" pitchFamily="34" charset="0"/>
            </a:endParaRPr>
          </a:p>
          <a:p>
            <a:pPr algn="ctr"/>
            <a:endParaRPr lang="en-US" sz="1400" dirty="0" smtClean="0">
              <a:latin typeface="Candara" pitchFamily="34" charset="0"/>
            </a:endParaRPr>
          </a:p>
          <a:p>
            <a:pPr algn="ctr"/>
            <a:r>
              <a:rPr lang="en-US" sz="3600" dirty="0" smtClean="0">
                <a:latin typeface="Candara" pitchFamily="34" charset="0"/>
              </a:rPr>
              <a:t>Interested in applying this knowledge and these skills outside of school?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3081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609600"/>
            <a:ext cx="78486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u="sng" dirty="0" smtClean="0">
                <a:latin typeface="Candara" pitchFamily="34" charset="0"/>
              </a:rPr>
              <a:t>Health</a:t>
            </a:r>
            <a:r>
              <a:rPr lang="en-US" sz="4800" dirty="0" smtClean="0">
                <a:latin typeface="Candara" pitchFamily="34" charset="0"/>
              </a:rPr>
              <a:t/>
            </a:r>
            <a:br>
              <a:rPr lang="en-US" sz="4800" dirty="0" smtClean="0">
                <a:latin typeface="Candara" pitchFamily="34" charset="0"/>
              </a:rPr>
            </a:br>
            <a:endParaRPr lang="en-US" sz="1400" dirty="0" smtClean="0">
              <a:latin typeface="Candara" pitchFamily="34" charset="0"/>
            </a:endParaRPr>
          </a:p>
          <a:p>
            <a:pPr algn="ctr"/>
            <a:endParaRPr lang="en-US" sz="1400" dirty="0" smtClean="0">
              <a:latin typeface="Candara" pitchFamily="34" charset="0"/>
            </a:endParaRPr>
          </a:p>
          <a:p>
            <a:pPr algn="ctr"/>
            <a:r>
              <a:rPr lang="en-US" sz="4400" dirty="0" smtClean="0">
                <a:latin typeface="Candara" pitchFamily="34" charset="0"/>
              </a:rPr>
              <a:t>Encourage children and teens to make healthful food choices by having them </a:t>
            </a:r>
            <a:r>
              <a:rPr lang="en-US" sz="4400" dirty="0" smtClean="0">
                <a:latin typeface="Candara" pitchFamily="34" charset="0"/>
                <a:hlinkClick r:id="rId2"/>
              </a:rPr>
              <a:t>explore the foods they eat </a:t>
            </a:r>
            <a:r>
              <a:rPr lang="en-US" sz="4400" dirty="0" smtClean="0">
                <a:latin typeface="Candara" pitchFamily="34" charset="0"/>
              </a:rPr>
              <a:t>and the ways those foods are advertised. </a:t>
            </a:r>
            <a:endParaRPr lang="en-US" sz="4400" b="1" u="sng" dirty="0" smtClean="0">
              <a:latin typeface="Candara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16393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4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5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91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Rectangle 12"/>
          <p:cNvSpPr>
            <a:spLocks noChangeArrowheads="1"/>
          </p:cNvSpPr>
          <p:nvPr/>
        </p:nvSpPr>
        <p:spPr bwMode="auto">
          <a:xfrm>
            <a:off x="609600" y="533400"/>
            <a:ext cx="7848600" cy="564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000" b="1" u="sng" dirty="0" smtClean="0">
                <a:latin typeface="Candara" pitchFamily="34" charset="0"/>
                <a:ea typeface="Calibri"/>
                <a:cs typeface="Times New Roman"/>
              </a:rPr>
              <a:t>Staff Meeting</a:t>
            </a: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000" dirty="0" smtClean="0">
                <a:latin typeface="Candara" pitchFamily="34" charset="0"/>
                <a:ea typeface="Calibri"/>
                <a:cs typeface="Times New Roman"/>
              </a:rPr>
              <a:t>Afterschool, I want to share the great resources from ReadWriteThink with my colleagues at our staff meeting.  </a:t>
            </a:r>
            <a:br>
              <a:rPr lang="en-US" sz="3000" dirty="0" smtClean="0">
                <a:latin typeface="Candara" pitchFamily="34" charset="0"/>
                <a:ea typeface="Calibri"/>
                <a:cs typeface="Times New Roman"/>
              </a:rPr>
            </a:br>
            <a:r>
              <a:rPr lang="en-US" sz="3000" dirty="0" smtClean="0">
                <a:latin typeface="Candara" pitchFamily="34" charset="0"/>
                <a:ea typeface="Calibri"/>
                <a:cs typeface="Times New Roman"/>
              </a:rPr>
              <a:t>I can share with them:</a:t>
            </a: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3000" dirty="0" smtClean="0">
                <a:latin typeface="Candara" pitchFamily="34" charset="0"/>
                <a:ea typeface="Calibri"/>
                <a:cs typeface="Times New Roman"/>
                <a:hlinkClick r:id="rId2"/>
              </a:rPr>
              <a:t>Standards Alignment</a:t>
            </a:r>
            <a:endParaRPr lang="en-US" sz="3000" dirty="0" smtClean="0">
              <a:latin typeface="Candara" pitchFamily="34" charset="0"/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3000" dirty="0" smtClean="0">
                <a:latin typeface="Candara" pitchFamily="34" charset="0"/>
                <a:ea typeface="Calibri"/>
                <a:cs typeface="Times New Roman"/>
                <a:hlinkClick r:id="rId3"/>
              </a:rPr>
              <a:t>Site Demonstrations</a:t>
            </a:r>
            <a:r>
              <a:rPr lang="en-US" sz="3000" dirty="0" smtClean="0">
                <a:latin typeface="Candara" pitchFamily="34" charset="0"/>
                <a:ea typeface="Calibri"/>
                <a:cs typeface="Times New Roman"/>
              </a:rPr>
              <a:t> from the </a:t>
            </a:r>
            <a:r>
              <a:rPr lang="en-US" sz="3000" dirty="0" smtClean="0">
                <a:latin typeface="Candara" pitchFamily="34" charset="0"/>
                <a:ea typeface="Calibri"/>
                <a:cs typeface="Times New Roman"/>
                <a:hlinkClick r:id="rId4"/>
              </a:rPr>
              <a:t>Video Library</a:t>
            </a:r>
            <a:endParaRPr lang="en-US" sz="3000" dirty="0" smtClean="0">
              <a:latin typeface="Candara" pitchFamily="34" charset="0"/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3000" dirty="0" smtClean="0">
                <a:latin typeface="Candara" pitchFamily="34" charset="0"/>
                <a:ea typeface="Calibri"/>
                <a:cs typeface="Times New Roman"/>
                <a:hlinkClick r:id="rId5"/>
              </a:rPr>
              <a:t>Promotional Materials</a:t>
            </a:r>
            <a:endParaRPr lang="en-US" sz="3000" dirty="0" smtClean="0">
              <a:latin typeface="Candara" pitchFamily="34" charset="0"/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3000" dirty="0" smtClean="0">
                <a:latin typeface="Candara" pitchFamily="34" charset="0"/>
                <a:ea typeface="Calibri"/>
                <a:cs typeface="Times New Roman"/>
                <a:hlinkClick r:id="rId6"/>
              </a:rPr>
              <a:t>Spanish Resources</a:t>
            </a:r>
            <a:endParaRPr lang="en-US" sz="3000" dirty="0" smtClean="0">
              <a:latin typeface="Candara" pitchFamily="34" charset="0"/>
              <a:ea typeface="Calibri"/>
              <a:cs typeface="Times New Roman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4105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3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4" name="Rectangle 12"/>
          <p:cNvSpPr>
            <a:spLocks noChangeArrowheads="1"/>
          </p:cNvSpPr>
          <p:nvPr/>
        </p:nvSpPr>
        <p:spPr bwMode="auto">
          <a:xfrm>
            <a:off x="609600" y="838200"/>
            <a:ext cx="7848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900" b="1" dirty="0" smtClean="0">
                <a:latin typeface="Candara" pitchFamily="34" charset="0"/>
                <a:hlinkClick r:id="rId2"/>
              </a:rPr>
              <a:t>ReadWriteThink.org</a:t>
            </a:r>
            <a:r>
              <a:rPr lang="en-US" sz="3900" dirty="0" smtClean="0">
                <a:latin typeface="Candara" pitchFamily="34" charset="0"/>
              </a:rPr>
              <a:t>, created by the </a:t>
            </a:r>
            <a:r>
              <a:rPr lang="en-US" sz="3900" dirty="0" smtClean="0">
                <a:latin typeface="Candara" pitchFamily="34" charset="0"/>
                <a:hlinkClick r:id="rId3"/>
              </a:rPr>
              <a:t>International Reading Association</a:t>
            </a:r>
            <a:r>
              <a:rPr lang="en-US" sz="3900" dirty="0" smtClean="0">
                <a:latin typeface="Candara" pitchFamily="34" charset="0"/>
              </a:rPr>
              <a:t> (IRA) and the </a:t>
            </a:r>
            <a:r>
              <a:rPr lang="en-US" sz="3900" dirty="0" smtClean="0">
                <a:latin typeface="Candara" pitchFamily="34" charset="0"/>
                <a:hlinkClick r:id="rId4"/>
              </a:rPr>
              <a:t>National Council of Teachers of English</a:t>
            </a:r>
            <a:r>
              <a:rPr lang="en-US" sz="3900" dirty="0" smtClean="0">
                <a:latin typeface="Candara" pitchFamily="34" charset="0"/>
              </a:rPr>
              <a:t> (NCTE), provides instructional practices and digital resources that support effective reading and language arts instruction for all learners.</a:t>
            </a:r>
            <a:endParaRPr lang="en-US" sz="3900" dirty="0">
              <a:latin typeface="Candar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6096000"/>
            <a:ext cx="706170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20489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0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1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7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Rectangle 12"/>
          <p:cNvSpPr>
            <a:spLocks noChangeArrowheads="1"/>
          </p:cNvSpPr>
          <p:nvPr/>
        </p:nvSpPr>
        <p:spPr bwMode="auto">
          <a:xfrm>
            <a:off x="533400" y="533400"/>
            <a:ext cx="78486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800" b="1" u="sng" dirty="0" smtClean="0">
                <a:latin typeface="Candara" pitchFamily="34" charset="0"/>
                <a:hlinkClick r:id="rId2"/>
              </a:rPr>
              <a:t>Educator Involvement at ReadWriteThink.org</a:t>
            </a:r>
            <a:endParaRPr lang="en-US" sz="2400" b="1" dirty="0" smtClean="0">
              <a:latin typeface="Candara" pitchFamily="34" charset="0"/>
            </a:endParaRPr>
          </a:p>
          <a:p>
            <a:pPr lvl="2">
              <a:buFontTx/>
              <a:buChar char="•"/>
            </a:pPr>
            <a:r>
              <a:rPr lang="en-US" sz="2400" dirty="0" smtClean="0">
                <a:latin typeface="Candara" pitchFamily="34" charset="0"/>
              </a:rPr>
              <a:t>Writing lesson plans, sharing teaching ideas,</a:t>
            </a:r>
          </a:p>
          <a:p>
            <a:pPr lvl="2"/>
            <a:r>
              <a:rPr lang="en-US" sz="2400" dirty="0" smtClean="0">
                <a:latin typeface="Candara" pitchFamily="34" charset="0"/>
              </a:rPr>
              <a:t>      creating content for an out-of-school audience</a:t>
            </a:r>
            <a:br>
              <a:rPr lang="en-US" sz="2400" dirty="0" smtClean="0">
                <a:latin typeface="Candara" pitchFamily="34" charset="0"/>
              </a:rPr>
            </a:br>
            <a:endParaRPr lang="en-US" sz="2400" dirty="0" smtClean="0">
              <a:latin typeface="Candara" pitchFamily="34" charset="0"/>
            </a:endParaRPr>
          </a:p>
          <a:p>
            <a:pPr lvl="2">
              <a:buFontTx/>
              <a:buChar char="•"/>
            </a:pPr>
            <a:r>
              <a:rPr lang="en-US" sz="2400" dirty="0" smtClean="0">
                <a:latin typeface="Candara" pitchFamily="34" charset="0"/>
              </a:rPr>
              <a:t>Contributing professional development materials</a:t>
            </a:r>
            <a:br>
              <a:rPr lang="en-US" sz="2400" dirty="0" smtClean="0">
                <a:latin typeface="Candara" pitchFamily="34" charset="0"/>
              </a:rPr>
            </a:br>
            <a:endParaRPr lang="en-US" sz="2400" dirty="0" smtClean="0">
              <a:latin typeface="Candara" pitchFamily="34" charset="0"/>
            </a:endParaRPr>
          </a:p>
          <a:p>
            <a:pPr lvl="2">
              <a:buFontTx/>
              <a:buChar char="•"/>
            </a:pPr>
            <a:r>
              <a:rPr lang="en-US" sz="2400" dirty="0" smtClean="0">
                <a:latin typeface="Candara" pitchFamily="34" charset="0"/>
              </a:rPr>
              <a:t>Submitting video, audio or other technologies to </a:t>
            </a:r>
          </a:p>
          <a:p>
            <a:pPr lvl="2"/>
            <a:r>
              <a:rPr lang="en-US" sz="2400" dirty="0" smtClean="0">
                <a:latin typeface="Candara" pitchFamily="34" charset="0"/>
              </a:rPr>
              <a:t>      enhance resources</a:t>
            </a:r>
            <a:br>
              <a:rPr lang="en-US" sz="2400" dirty="0" smtClean="0">
                <a:latin typeface="Candara" pitchFamily="34" charset="0"/>
              </a:rPr>
            </a:br>
            <a:endParaRPr lang="en-US" sz="2400" dirty="0" smtClean="0">
              <a:latin typeface="Candara" pitchFamily="34" charset="0"/>
            </a:endParaRPr>
          </a:p>
          <a:p>
            <a:pPr lvl="2">
              <a:buFontTx/>
              <a:buChar char="•"/>
            </a:pPr>
            <a:r>
              <a:rPr lang="en-US" sz="2400" dirty="0" smtClean="0">
                <a:latin typeface="Candara" pitchFamily="34" charset="0"/>
              </a:rPr>
              <a:t>Joining the Review Panel</a:t>
            </a:r>
            <a:br>
              <a:rPr lang="en-US" sz="2400" dirty="0" smtClean="0">
                <a:latin typeface="Candara" pitchFamily="34" charset="0"/>
              </a:rPr>
            </a:br>
            <a:endParaRPr lang="en-US" sz="2400" dirty="0" smtClean="0">
              <a:latin typeface="Candara" pitchFamily="34" charset="0"/>
            </a:endParaRPr>
          </a:p>
          <a:p>
            <a:pPr lvl="2">
              <a:buFontTx/>
              <a:buChar char="•"/>
            </a:pPr>
            <a:r>
              <a:rPr lang="en-US" sz="2400" dirty="0" smtClean="0">
                <a:latin typeface="Candara" pitchFamily="34" charset="0"/>
                <a:hlinkClick r:id="rId3"/>
              </a:rPr>
              <a:t>Sharing their Story </a:t>
            </a:r>
            <a:endParaRPr lang="en-US" sz="2400" dirty="0" smtClean="0">
              <a:latin typeface="Candara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20489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0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1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7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Rectangle 12"/>
          <p:cNvSpPr>
            <a:spLocks noChangeArrowheads="1"/>
          </p:cNvSpPr>
          <p:nvPr/>
        </p:nvSpPr>
        <p:spPr bwMode="auto">
          <a:xfrm>
            <a:off x="533400" y="1295400"/>
            <a:ext cx="7848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0" b="1" dirty="0" smtClean="0">
                <a:latin typeface="Candara" pitchFamily="34" charset="0"/>
              </a:rPr>
              <a:t>What’s Upcoming with ReadWriteThink?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20489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0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1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7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Rectangle 12"/>
          <p:cNvSpPr>
            <a:spLocks noChangeArrowheads="1"/>
          </p:cNvSpPr>
          <p:nvPr/>
        </p:nvSpPr>
        <p:spPr bwMode="auto">
          <a:xfrm>
            <a:off x="533400" y="533400"/>
            <a:ext cx="7848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500" b="1" u="sng" dirty="0" smtClean="0">
                <a:latin typeface="Candara" pitchFamily="34" charset="0"/>
              </a:rPr>
              <a:t>Connected Educator Month</a:t>
            </a:r>
          </a:p>
          <a:p>
            <a:pPr algn="ctr"/>
            <a:r>
              <a:rPr lang="en-US" sz="3500" dirty="0" smtClean="0">
                <a:latin typeface="Candara" pitchFamily="34" charset="0"/>
              </a:rPr>
              <a:t>If you could revise a RWT lesson right now, which one would it be?</a:t>
            </a:r>
          </a:p>
          <a:p>
            <a:pPr algn="ctr"/>
            <a:r>
              <a:rPr lang="en-US" sz="3500" dirty="0" smtClean="0">
                <a:latin typeface="Candara" pitchFamily="34" charset="0"/>
              </a:rPr>
              <a:t>#</a:t>
            </a:r>
            <a:r>
              <a:rPr lang="en-US" sz="3500" dirty="0" err="1" smtClean="0">
                <a:latin typeface="Candara" pitchFamily="34" charset="0"/>
              </a:rPr>
              <a:t>ourRWT</a:t>
            </a:r>
            <a:endParaRPr lang="en-US" sz="3500" dirty="0" smtClean="0">
              <a:latin typeface="Candara" pitchFamily="34" charset="0"/>
            </a:endParaRPr>
          </a:p>
          <a:p>
            <a:pPr algn="ctr"/>
            <a:endParaRPr lang="en-US" sz="3500" b="1" dirty="0" smtClean="0">
              <a:latin typeface="Candara" pitchFamily="34" charset="0"/>
            </a:endParaRPr>
          </a:p>
          <a:p>
            <a:pPr algn="ctr"/>
            <a:r>
              <a:rPr lang="en-US" sz="3500" b="1" u="sng" dirty="0" smtClean="0">
                <a:latin typeface="Candara" pitchFamily="34" charset="0"/>
              </a:rPr>
              <a:t>National Day </a:t>
            </a:r>
            <a:r>
              <a:rPr lang="en-US" sz="3500" b="1" u="sng" smtClean="0">
                <a:latin typeface="Candara" pitchFamily="34" charset="0"/>
              </a:rPr>
              <a:t>on </a:t>
            </a:r>
            <a:r>
              <a:rPr lang="en-US" sz="3500" b="1" u="sng" smtClean="0">
                <a:latin typeface="Candara" pitchFamily="34" charset="0"/>
              </a:rPr>
              <a:t>Writing, Oct 20</a:t>
            </a:r>
            <a:endParaRPr lang="en-US" sz="3500" b="1" u="sng" dirty="0" smtClean="0">
              <a:latin typeface="Candara" pitchFamily="34" charset="0"/>
            </a:endParaRPr>
          </a:p>
          <a:p>
            <a:pPr algn="ctr"/>
            <a:r>
              <a:rPr lang="en-US" sz="3500" dirty="0" smtClean="0">
                <a:latin typeface="Candara" pitchFamily="34" charset="0"/>
              </a:rPr>
              <a:t>#</a:t>
            </a:r>
            <a:r>
              <a:rPr lang="en-US" sz="3500" dirty="0" err="1" smtClean="0">
                <a:latin typeface="Candara" pitchFamily="34" charset="0"/>
              </a:rPr>
              <a:t>writemycommunity</a:t>
            </a:r>
            <a:endParaRPr lang="en-US" sz="3500" dirty="0" smtClean="0">
              <a:latin typeface="Candara" pitchFamily="34" charset="0"/>
            </a:endParaRPr>
          </a:p>
          <a:p>
            <a:pPr algn="ctr"/>
            <a:endParaRPr lang="en-US" sz="3500" b="1" dirty="0" smtClean="0">
              <a:latin typeface="Candara" pitchFamily="34" charset="0"/>
            </a:endParaRPr>
          </a:p>
          <a:p>
            <a:pPr algn="ctr"/>
            <a:r>
              <a:rPr lang="en-US" sz="3500" b="1" u="sng" dirty="0" smtClean="0">
                <a:latin typeface="Candara" pitchFamily="34" charset="0"/>
              </a:rPr>
              <a:t>NCTE Annual Convention</a:t>
            </a:r>
          </a:p>
          <a:p>
            <a:pPr algn="ctr"/>
            <a:r>
              <a:rPr lang="en-US" sz="3500" dirty="0" smtClean="0">
                <a:latin typeface="Candara" pitchFamily="34" charset="0"/>
              </a:rPr>
              <a:t>November 20-23, 2014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20489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0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1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7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Rectangle 12"/>
          <p:cNvSpPr>
            <a:spLocks noChangeArrowheads="1"/>
          </p:cNvSpPr>
          <p:nvPr/>
        </p:nvSpPr>
        <p:spPr bwMode="auto">
          <a:xfrm>
            <a:off x="533400" y="685800"/>
            <a:ext cx="7848600" cy="527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u="sng" dirty="0" smtClean="0">
                <a:latin typeface="Candara" pitchFamily="34" charset="0"/>
              </a:rPr>
              <a:t>Find Us and Fan Us!</a:t>
            </a:r>
            <a:endParaRPr lang="en-US" sz="4800" b="1" dirty="0" smtClean="0">
              <a:latin typeface="Candara" pitchFamily="34" charset="0"/>
            </a:endParaRPr>
          </a:p>
          <a:p>
            <a:pPr algn="ctr"/>
            <a:endParaRPr lang="en-US" sz="1100" b="1" dirty="0" smtClean="0">
              <a:latin typeface="Candara" pitchFamily="34" charset="0"/>
            </a:endParaRPr>
          </a:p>
          <a:p>
            <a:pPr algn="ctr"/>
            <a:r>
              <a:rPr lang="en-US" sz="3200" b="1" dirty="0" smtClean="0">
                <a:latin typeface="Candara" pitchFamily="34" charset="0"/>
              </a:rPr>
              <a:t>ReadWriteThink.org on Facebook: </a:t>
            </a:r>
            <a:r>
              <a:rPr lang="en-US" sz="3000" dirty="0" smtClean="0">
                <a:latin typeface="Candara" pitchFamily="34" charset="0"/>
                <a:hlinkClick r:id="rId2"/>
              </a:rPr>
              <a:t>http://www.facebook.com/ReadWriteThink.org</a:t>
            </a:r>
            <a:r>
              <a:rPr lang="en-US" sz="3000" dirty="0" smtClean="0">
                <a:latin typeface="Candara" pitchFamily="34" charset="0"/>
              </a:rPr>
              <a:t> </a:t>
            </a:r>
          </a:p>
          <a:p>
            <a:pPr algn="ctr"/>
            <a:endParaRPr lang="en-US" sz="1400" b="1" dirty="0" smtClean="0">
              <a:latin typeface="Candara" pitchFamily="34" charset="0"/>
            </a:endParaRPr>
          </a:p>
          <a:p>
            <a:pPr algn="ctr"/>
            <a:endParaRPr lang="en-US" sz="1400" b="1" dirty="0" smtClean="0">
              <a:latin typeface="Candara" pitchFamily="34" charset="0"/>
            </a:endParaRPr>
          </a:p>
          <a:p>
            <a:pPr algn="ctr"/>
            <a:r>
              <a:rPr lang="en-US" sz="3200" b="1" dirty="0" smtClean="0">
                <a:latin typeface="Candara" pitchFamily="34" charset="0"/>
              </a:rPr>
              <a:t>ReadWriteThink.org on Twitter</a:t>
            </a:r>
          </a:p>
          <a:p>
            <a:pPr algn="ctr"/>
            <a:r>
              <a:rPr lang="en-US" sz="3200" dirty="0" smtClean="0">
                <a:latin typeface="Candara" pitchFamily="34" charset="0"/>
                <a:hlinkClick r:id="rId3"/>
              </a:rPr>
              <a:t>@</a:t>
            </a:r>
            <a:r>
              <a:rPr lang="en-US" sz="3200" dirty="0" err="1" smtClean="0">
                <a:latin typeface="Candara" pitchFamily="34" charset="0"/>
                <a:hlinkClick r:id="rId3"/>
              </a:rPr>
              <a:t>RWTnow</a:t>
            </a:r>
            <a:endParaRPr lang="en-US" sz="3200" dirty="0" smtClean="0">
              <a:latin typeface="Candara" pitchFamily="34" charset="0"/>
            </a:endParaRPr>
          </a:p>
          <a:p>
            <a:pPr algn="ctr"/>
            <a:endParaRPr lang="en-US" sz="1400" b="1" dirty="0" smtClean="0">
              <a:latin typeface="Candara" pitchFamily="34" charset="0"/>
            </a:endParaRPr>
          </a:p>
          <a:p>
            <a:pPr algn="ctr"/>
            <a:endParaRPr lang="en-US" sz="1400" b="1" dirty="0" smtClean="0">
              <a:latin typeface="Candara" pitchFamily="34" charset="0"/>
            </a:endParaRPr>
          </a:p>
          <a:p>
            <a:pPr algn="ctr"/>
            <a:r>
              <a:rPr lang="en-US" sz="3200" b="1" dirty="0" smtClean="0">
                <a:latin typeface="Candara" pitchFamily="34" charset="0"/>
              </a:rPr>
              <a:t>In the Literacy in Learning Exchange</a:t>
            </a:r>
          </a:p>
          <a:p>
            <a:pPr algn="ctr"/>
            <a:r>
              <a:rPr lang="en-US" sz="3200" dirty="0" smtClean="0">
                <a:latin typeface="Candara" pitchFamily="34" charset="0"/>
                <a:hlinkClick r:id="rId4"/>
              </a:rPr>
              <a:t>http://www.literacyinlearningexchange.org/group/readwritethinkorg</a:t>
            </a:r>
            <a:endParaRPr lang="en-US" sz="3200" dirty="0">
              <a:latin typeface="Candara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21513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4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5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11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2" name="Rectangle 12"/>
          <p:cNvSpPr>
            <a:spLocks noChangeArrowheads="1"/>
          </p:cNvSpPr>
          <p:nvPr/>
        </p:nvSpPr>
        <p:spPr bwMode="auto">
          <a:xfrm>
            <a:off x="533400" y="457200"/>
            <a:ext cx="78486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 u="sng" dirty="0" smtClean="0">
                <a:latin typeface="Candara" pitchFamily="34" charset="0"/>
              </a:rPr>
              <a:t>Questions?</a:t>
            </a:r>
            <a:r>
              <a:rPr lang="en-US" sz="4800" b="1" dirty="0" smtClean="0">
                <a:latin typeface="Candara" pitchFamily="34" charset="0"/>
              </a:rPr>
              <a:t/>
            </a:r>
            <a:br>
              <a:rPr lang="en-US" sz="4800" b="1" dirty="0" smtClean="0">
                <a:latin typeface="Candara" pitchFamily="34" charset="0"/>
              </a:rPr>
            </a:br>
            <a:r>
              <a:rPr lang="en-US" sz="4800" b="1" dirty="0" smtClean="0">
                <a:latin typeface="Candara" pitchFamily="34" charset="0"/>
              </a:rPr>
              <a:t>Contact me!</a:t>
            </a:r>
          </a:p>
          <a:p>
            <a:pPr algn="ctr"/>
            <a:endParaRPr lang="en-US" sz="2800" b="1" dirty="0" smtClean="0">
              <a:latin typeface="Candara" pitchFamily="34" charset="0"/>
              <a:hlinkClick r:id="rId2"/>
            </a:endParaRPr>
          </a:p>
          <a:p>
            <a:pPr algn="ctr"/>
            <a:r>
              <a:rPr lang="en-US" sz="4800" b="1" dirty="0" smtClean="0">
                <a:latin typeface="Candara" pitchFamily="34" charset="0"/>
                <a:hlinkClick r:id="rId2"/>
              </a:rPr>
              <a:t>Lisa Storm Fink</a:t>
            </a:r>
            <a:endParaRPr lang="en-US" sz="4800" b="1" dirty="0" smtClean="0">
              <a:latin typeface="Candara" pitchFamily="34" charset="0"/>
            </a:endParaRPr>
          </a:p>
          <a:p>
            <a:pPr algn="ctr"/>
            <a:r>
              <a:rPr lang="en-US" sz="4800" b="1" dirty="0" smtClean="0">
                <a:latin typeface="Candara" pitchFamily="34" charset="0"/>
              </a:rPr>
              <a:t>at </a:t>
            </a:r>
            <a:r>
              <a:rPr lang="en-US" sz="4800" b="1" dirty="0" smtClean="0">
                <a:latin typeface="Candara" pitchFamily="34" charset="0"/>
                <a:hlinkClick r:id="rId3"/>
              </a:rPr>
              <a:t>lfink@ncte.org</a:t>
            </a:r>
            <a:r>
              <a:rPr lang="en-US" sz="4800" b="1" dirty="0" smtClean="0">
                <a:latin typeface="Candara" pitchFamily="34" charset="0"/>
              </a:rPr>
              <a:t> </a:t>
            </a:r>
          </a:p>
          <a:p>
            <a:pPr algn="ctr"/>
            <a:r>
              <a:rPr lang="en-US" sz="4800" b="1" dirty="0" smtClean="0">
                <a:latin typeface="Candara" pitchFamily="34" charset="0"/>
              </a:rPr>
              <a:t>or </a:t>
            </a:r>
          </a:p>
          <a:p>
            <a:pPr algn="ctr"/>
            <a:r>
              <a:rPr lang="en-US" sz="4800" b="1" dirty="0" smtClean="0">
                <a:latin typeface="Candara" pitchFamily="34" charset="0"/>
                <a:hlinkClick r:id="rId4"/>
              </a:rPr>
              <a:t>@</a:t>
            </a:r>
            <a:r>
              <a:rPr lang="en-US" sz="4800" b="1" dirty="0" err="1" smtClean="0">
                <a:latin typeface="Candara" pitchFamily="34" charset="0"/>
                <a:hlinkClick r:id="rId4"/>
              </a:rPr>
              <a:t>fink_girl</a:t>
            </a:r>
            <a:r>
              <a:rPr lang="en-US" sz="4800" b="1" dirty="0" smtClean="0">
                <a:latin typeface="Candara" pitchFamily="34" charset="0"/>
              </a:rPr>
              <a:t> on Twitter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3200" dirty="0">
                <a:latin typeface="Candara" pitchFamily="34" charset="0"/>
              </a:endParaRPr>
            </a:p>
          </p:txBody>
        </p:sp>
      </p:grp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57200" y="685800"/>
            <a:ext cx="7848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u="sng">
                <a:latin typeface="Candara" pitchFamily="34" charset="0"/>
              </a:rPr>
              <a:t>Who’s Behind ReadWriteThink.org?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4343400" y="1676400"/>
            <a:ext cx="3962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latin typeface="Candara" pitchFamily="34" charset="0"/>
              </a:rPr>
              <a:t>The National Council of Teachers of English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810000"/>
            <a:ext cx="2590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5" y="1800225"/>
            <a:ext cx="2752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57200" y="3733800"/>
            <a:ext cx="3962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latin typeface="Candara" pitchFamily="34" charset="0"/>
              </a:rPr>
              <a:t>The International Reading Association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81200" y="2819400"/>
            <a:ext cx="426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Candara" pitchFamily="34" charset="0"/>
                <a:hlinkClick r:id="rId4"/>
              </a:rPr>
              <a:t>http://www.ncte.org</a:t>
            </a:r>
            <a:r>
              <a:rPr lang="en-US" sz="3200" dirty="0" smtClean="0">
                <a:latin typeface="Candara" pitchFamily="34" charset="0"/>
              </a:rPr>
              <a:t> </a:t>
            </a:r>
            <a:endParaRPr lang="en-US" sz="3200" dirty="0">
              <a:latin typeface="Candara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52600" y="5029200"/>
            <a:ext cx="510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Candara" pitchFamily="34" charset="0"/>
                <a:hlinkClick r:id="rId5"/>
              </a:rPr>
              <a:t>http://www.reading.org</a:t>
            </a:r>
            <a:r>
              <a:rPr lang="en-US" sz="3200" dirty="0" smtClean="0">
                <a:latin typeface="Candara" pitchFamily="34" charset="0"/>
              </a:rPr>
              <a:t> </a:t>
            </a:r>
            <a:endParaRPr lang="en-US" sz="3200" dirty="0">
              <a:latin typeface="Candara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6096000"/>
            <a:ext cx="706170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4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09600" y="609600"/>
            <a:ext cx="78486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u="sng" dirty="0">
                <a:latin typeface="Candara" pitchFamily="34" charset="0"/>
              </a:rPr>
              <a:t>How is ReadWriteThink.org Different from Other Lesson Plan Sites?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latin typeface="Candara" pitchFamily="34" charset="0"/>
              </a:rPr>
              <a:t>Each resource on the ReadWriteThink site is based on the </a:t>
            </a:r>
            <a:r>
              <a:rPr lang="en-US" sz="2000" dirty="0">
                <a:latin typeface="Candara" pitchFamily="34" charset="0"/>
                <a:hlinkClick r:id="rId2"/>
              </a:rPr>
              <a:t>NCTE-IRA Standards for the English Language Arts</a:t>
            </a:r>
            <a:r>
              <a:rPr lang="en-US" sz="2000" dirty="0">
                <a:latin typeface="Candara" pitchFamily="34" charset="0"/>
              </a:rPr>
              <a:t>.</a:t>
            </a:r>
          </a:p>
          <a:p>
            <a:pPr>
              <a:buFont typeface="Arial" charset="0"/>
              <a:buChar char="•"/>
            </a:pPr>
            <a:endParaRPr lang="en-US" sz="2000" dirty="0">
              <a:latin typeface="Candara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000" dirty="0">
                <a:latin typeface="Candara" pitchFamily="34" charset="0"/>
              </a:rPr>
              <a:t>Lesson plans are aligned to </a:t>
            </a:r>
            <a:r>
              <a:rPr lang="en-US" sz="2000" dirty="0">
                <a:latin typeface="Candara" pitchFamily="34" charset="0"/>
                <a:hlinkClick r:id="rId2"/>
              </a:rPr>
              <a:t>State </a:t>
            </a:r>
            <a:r>
              <a:rPr lang="en-US" sz="2000" dirty="0" smtClean="0">
                <a:latin typeface="Candara" pitchFamily="34" charset="0"/>
                <a:hlinkClick r:id="rId2"/>
              </a:rPr>
              <a:t>Standards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smtClean="0">
                <a:latin typeface="Candara" pitchFamily="34" charset="0"/>
              </a:rPr>
              <a:t>and the </a:t>
            </a:r>
            <a:r>
              <a:rPr lang="en-US" sz="2000" dirty="0" smtClean="0">
                <a:latin typeface="Candara" pitchFamily="34" charset="0"/>
                <a:hlinkClick r:id="rId3"/>
              </a:rPr>
              <a:t>Common </a:t>
            </a:r>
            <a:r>
              <a:rPr lang="en-US" sz="2000" dirty="0">
                <a:latin typeface="Candara" pitchFamily="34" charset="0"/>
                <a:hlinkClick r:id="rId3"/>
              </a:rPr>
              <a:t>Core State Standards</a:t>
            </a:r>
            <a:endParaRPr lang="en-US" sz="2000" dirty="0">
              <a:latin typeface="Candara" pitchFamily="34" charset="0"/>
            </a:endParaRPr>
          </a:p>
          <a:p>
            <a:pPr>
              <a:buFont typeface="Arial" charset="0"/>
              <a:buChar char="•"/>
            </a:pPr>
            <a:endParaRPr lang="en-US" sz="2000" dirty="0">
              <a:latin typeface="Candara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000" dirty="0">
                <a:latin typeface="Candara" pitchFamily="34" charset="0"/>
              </a:rPr>
              <a:t>Each lesson plan includes a “Theory to Practice” section which cites an NCTE or IRA publication and is peer-reviewed by qualified educators in the field.</a:t>
            </a:r>
            <a:br>
              <a:rPr lang="en-US" sz="2000" dirty="0">
                <a:latin typeface="Candara" pitchFamily="34" charset="0"/>
              </a:rPr>
            </a:br>
            <a:r>
              <a:rPr lang="en-US" sz="2000" dirty="0">
                <a:latin typeface="Candara" pitchFamily="34" charset="0"/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latin typeface="Candara" pitchFamily="34" charset="0"/>
              </a:rPr>
              <a:t>Resources in the lesson plan are complete, and linked – </a:t>
            </a:r>
            <a:br>
              <a:rPr lang="en-US" sz="2000" dirty="0">
                <a:latin typeface="Candara" pitchFamily="34" charset="0"/>
              </a:rPr>
            </a:br>
            <a:r>
              <a:rPr lang="en-US" sz="2000" dirty="0">
                <a:latin typeface="Candara" pitchFamily="34" charset="0"/>
              </a:rPr>
              <a:t>ex. assessments, online texts, Web links, handouts, etc.</a:t>
            </a:r>
          </a:p>
          <a:p>
            <a:endParaRPr lang="en-US" sz="2000" dirty="0">
              <a:latin typeface="Candara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000" dirty="0" smtClean="0">
                <a:latin typeface="Candara" pitchFamily="34" charset="0"/>
              </a:rPr>
              <a:t>We offer </a:t>
            </a:r>
            <a:r>
              <a:rPr lang="en-US" sz="2000" b="1" dirty="0" smtClean="0">
                <a:latin typeface="Candara" pitchFamily="34" charset="0"/>
              </a:rPr>
              <a:t>free</a:t>
            </a:r>
            <a:r>
              <a:rPr lang="en-US" sz="2000" dirty="0" smtClean="0">
                <a:latin typeface="Candara" pitchFamily="34" charset="0"/>
              </a:rPr>
              <a:t> student </a:t>
            </a:r>
            <a:r>
              <a:rPr lang="en-US" sz="2000" dirty="0">
                <a:latin typeface="Candara" pitchFamily="34" charset="0"/>
              </a:rPr>
              <a:t>interactive </a:t>
            </a:r>
            <a:r>
              <a:rPr lang="en-US" sz="2000" dirty="0" smtClean="0">
                <a:latin typeface="Candara" pitchFamily="34" charset="0"/>
              </a:rPr>
              <a:t>tools and mobile apps.</a:t>
            </a:r>
            <a:endParaRPr lang="en-US" sz="2000" dirty="0">
              <a:latin typeface="Candara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096000"/>
            <a:ext cx="7061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3081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07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925" y="6019800"/>
            <a:ext cx="39528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6325" y="6324600"/>
            <a:ext cx="8953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6925" y="6324600"/>
            <a:ext cx="571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8925" y="6305550"/>
            <a:ext cx="14382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13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533400" y="533400"/>
            <a:ext cx="7848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u="sng" dirty="0" smtClean="0">
                <a:latin typeface="Candara" pitchFamily="34" charset="0"/>
              </a:rPr>
              <a:t>What Does ReadWriteThink.org </a:t>
            </a:r>
          </a:p>
          <a:p>
            <a:pPr algn="ctr"/>
            <a:r>
              <a:rPr lang="en-US" sz="3200" b="1" u="sng" dirty="0" smtClean="0">
                <a:latin typeface="Candara" pitchFamily="34" charset="0"/>
              </a:rPr>
              <a:t>Have to Offer?</a:t>
            </a:r>
            <a:endParaRPr lang="en-US" sz="3200" b="1" u="sng" dirty="0">
              <a:latin typeface="Candara" pitchFamily="34" charset="0"/>
            </a:endParaRPr>
          </a:p>
        </p:txBody>
      </p:sp>
      <p:pic>
        <p:nvPicPr>
          <p:cNvPr id="22" name="Picture 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30128" t="16924" r="32372" b="6154"/>
          <a:stretch>
            <a:fillRect/>
          </a:stretch>
        </p:blipFill>
        <p:spPr bwMode="auto">
          <a:xfrm>
            <a:off x="2771775" y="1600200"/>
            <a:ext cx="3248025" cy="4171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457200" y="1416951"/>
            <a:ext cx="2286000" cy="445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60000"/>
              </a:spcBef>
              <a:buClr>
                <a:srgbClr val="000066"/>
              </a:buClr>
              <a:buFontTx/>
              <a:buChar char="•"/>
            </a:pPr>
            <a:r>
              <a:rPr lang="en-US" sz="2400" dirty="0">
                <a:latin typeface="Candara" pitchFamily="34" charset="0"/>
                <a:hlinkClick r:id="rId6"/>
              </a:rPr>
              <a:t>Keyword and filter </a:t>
            </a:r>
            <a:r>
              <a:rPr lang="en-US" sz="2400" dirty="0" smtClean="0">
                <a:latin typeface="Candara" pitchFamily="34" charset="0"/>
                <a:hlinkClick r:id="rId6"/>
              </a:rPr>
              <a:t>search</a:t>
            </a:r>
            <a:endParaRPr lang="en-US" sz="2400" dirty="0" smtClean="0">
              <a:latin typeface="Candara" pitchFamily="34" charset="0"/>
            </a:endParaRPr>
          </a:p>
          <a:p>
            <a:pPr marL="342900" indent="-342900">
              <a:spcBef>
                <a:spcPct val="60000"/>
              </a:spcBef>
              <a:buClr>
                <a:srgbClr val="000066"/>
              </a:buClr>
              <a:buFontTx/>
              <a:buChar char="•"/>
            </a:pPr>
            <a:r>
              <a:rPr lang="en-US" sz="2400" dirty="0" smtClean="0">
                <a:latin typeface="Candara" pitchFamily="34" charset="0"/>
                <a:hlinkClick r:id="rId8"/>
              </a:rPr>
              <a:t>Lesson Plans and Teaching Resources</a:t>
            </a:r>
            <a:endParaRPr lang="en-US" sz="2400" dirty="0" smtClean="0">
              <a:latin typeface="Candara" pitchFamily="34" charset="0"/>
            </a:endParaRPr>
          </a:p>
          <a:p>
            <a:pPr marL="342900" indent="-342900">
              <a:spcBef>
                <a:spcPct val="60000"/>
              </a:spcBef>
              <a:buClr>
                <a:srgbClr val="000066"/>
              </a:buClr>
              <a:buFontTx/>
              <a:buChar char="•"/>
            </a:pPr>
            <a:r>
              <a:rPr lang="en-US" sz="2400" dirty="0" smtClean="0">
                <a:latin typeface="Candara" pitchFamily="34" charset="0"/>
                <a:hlinkClick r:id="rId9"/>
              </a:rPr>
              <a:t>Online Student Interactive Tools</a:t>
            </a:r>
            <a:endParaRPr lang="en-US" sz="2400" dirty="0" smtClean="0">
              <a:latin typeface="Candara" pitchFamily="34" charset="0"/>
            </a:endParaRPr>
          </a:p>
          <a:p>
            <a:pPr marL="342900" indent="-342900">
              <a:spcBef>
                <a:spcPct val="60000"/>
              </a:spcBef>
              <a:buClr>
                <a:srgbClr val="000066"/>
              </a:buClr>
              <a:buFontTx/>
              <a:buChar char="•"/>
            </a:pPr>
            <a:r>
              <a:rPr lang="en-US" sz="2400" dirty="0" smtClean="0">
                <a:latin typeface="Candara" pitchFamily="34" charset="0"/>
                <a:hlinkClick r:id="rId10"/>
              </a:rPr>
              <a:t>Mobile Apps</a:t>
            </a:r>
            <a:endParaRPr lang="en-US" sz="2400" dirty="0">
              <a:latin typeface="Candara" pitchFamily="34" charset="0"/>
            </a:endParaRP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6248400" y="1371600"/>
            <a:ext cx="2209800" cy="459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60000"/>
              </a:spcBef>
              <a:buClr>
                <a:srgbClr val="000066"/>
              </a:buClr>
              <a:buFontTx/>
              <a:buChar char="•"/>
            </a:pPr>
            <a:r>
              <a:rPr lang="en-US" sz="2400" dirty="0" smtClean="0">
                <a:latin typeface="Candara" pitchFamily="34" charset="0"/>
                <a:hlinkClick r:id="rId11"/>
              </a:rPr>
              <a:t>Classroom resources by grade levels</a:t>
            </a:r>
            <a:endParaRPr lang="en-US" sz="2400" dirty="0" smtClean="0">
              <a:latin typeface="Candara" pitchFamily="34" charset="0"/>
              <a:hlinkClick r:id="rId12"/>
            </a:endParaRPr>
          </a:p>
          <a:p>
            <a:pPr marL="342900" indent="-342900">
              <a:spcBef>
                <a:spcPct val="60000"/>
              </a:spcBef>
              <a:buClr>
                <a:srgbClr val="000066"/>
              </a:buClr>
              <a:buFontTx/>
              <a:buChar char="•"/>
            </a:pPr>
            <a:r>
              <a:rPr lang="en-US" sz="2400" dirty="0" smtClean="0">
                <a:latin typeface="Candara" pitchFamily="34" charset="0"/>
                <a:hlinkClick r:id="rId12"/>
              </a:rPr>
              <a:t>Lists </a:t>
            </a:r>
            <a:r>
              <a:rPr lang="en-US" sz="2400" dirty="0">
                <a:latin typeface="Candara" pitchFamily="34" charset="0"/>
                <a:hlinkClick r:id="rId12"/>
              </a:rPr>
              <a:t>of the most popular </a:t>
            </a:r>
            <a:r>
              <a:rPr lang="en-US" sz="2400" dirty="0" smtClean="0">
                <a:latin typeface="Candara" pitchFamily="34" charset="0"/>
                <a:hlinkClick r:id="rId12"/>
              </a:rPr>
              <a:t>resources</a:t>
            </a:r>
            <a:endParaRPr lang="en-US" sz="2400" dirty="0" smtClean="0">
              <a:latin typeface="Candara" pitchFamily="34" charset="0"/>
            </a:endParaRPr>
          </a:p>
          <a:p>
            <a:pPr marL="342900" indent="-342900">
              <a:spcBef>
                <a:spcPct val="60000"/>
              </a:spcBef>
              <a:buClr>
                <a:srgbClr val="000066"/>
              </a:buClr>
              <a:buFontTx/>
              <a:buChar char="•"/>
            </a:pPr>
            <a:r>
              <a:rPr lang="en-US" sz="2400" dirty="0" smtClean="0">
                <a:latin typeface="Candara" pitchFamily="34" charset="0"/>
                <a:hlinkClick r:id="rId13"/>
              </a:rPr>
              <a:t>RSS feeds,   e-mail, sharing, and commenting</a:t>
            </a:r>
            <a:endParaRPr lang="en-US" sz="2400" dirty="0" smtClean="0">
              <a:latin typeface="Candara" pitchFamily="34" charset="0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3081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914400"/>
            <a:ext cx="78486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800" b="1" dirty="0" smtClean="0">
                <a:latin typeface="Candara" pitchFamily="34" charset="0"/>
              </a:rPr>
              <a:t>Let’s take a look at how ReadWriteThink.org resources and tools can be integrated throughout the day!</a:t>
            </a:r>
            <a:endParaRPr lang="en-US" sz="5800" b="1" dirty="0">
              <a:latin typeface="Candara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3081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609600"/>
            <a:ext cx="7848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u="sng" dirty="0" smtClean="0">
                <a:latin typeface="Candara" pitchFamily="34" charset="0"/>
              </a:rPr>
              <a:t>Morning Meeting</a:t>
            </a:r>
          </a:p>
          <a:p>
            <a:pPr algn="ctr"/>
            <a:endParaRPr lang="en-US" sz="3200" dirty="0" smtClean="0">
              <a:latin typeface="Candara" pitchFamily="34" charset="0"/>
            </a:endParaRPr>
          </a:p>
          <a:p>
            <a:pPr algn="ctr"/>
            <a:r>
              <a:rPr lang="en-US" sz="4000" b="1" dirty="0" smtClean="0">
                <a:latin typeface="Candara" pitchFamily="34" charset="0"/>
                <a:hlinkClick r:id="rId2"/>
              </a:rPr>
              <a:t>ReadWriteThink.org Calendar</a:t>
            </a:r>
            <a:endParaRPr lang="en-US" sz="4000" dirty="0" smtClean="0">
              <a:latin typeface="Candara" pitchFamily="34" charset="0"/>
            </a:endParaRPr>
          </a:p>
          <a:p>
            <a:pPr algn="ctr"/>
            <a:endParaRPr lang="en-US" sz="1400" b="1" dirty="0" smtClean="0">
              <a:latin typeface="Candara" pitchFamily="34" charset="0"/>
            </a:endParaRPr>
          </a:p>
          <a:p>
            <a:pPr algn="ctr"/>
            <a:r>
              <a:rPr lang="en-US" sz="4000" b="1" dirty="0" smtClean="0">
                <a:latin typeface="Candara" pitchFamily="34" charset="0"/>
              </a:rPr>
              <a:t>October 12</a:t>
            </a:r>
          </a:p>
          <a:p>
            <a:pPr algn="ctr"/>
            <a:endParaRPr lang="en-US" sz="4000" b="1" dirty="0" smtClean="0">
              <a:latin typeface="Candara" pitchFamily="34" charset="0"/>
            </a:endParaRPr>
          </a:p>
          <a:p>
            <a:pPr algn="ctr"/>
            <a:endParaRPr lang="en-US" sz="1400" dirty="0" smtClean="0">
              <a:latin typeface="Candara" pitchFamily="34" charset="0"/>
            </a:endParaRPr>
          </a:p>
          <a:p>
            <a:pPr algn="ctr"/>
            <a:endParaRPr lang="en-US" sz="4000" dirty="0" smtClean="0">
              <a:latin typeface="Candara" pitchFamily="34" charset="0"/>
            </a:endParaRPr>
          </a:p>
          <a:p>
            <a:pPr algn="ctr"/>
            <a:r>
              <a:rPr lang="en-US" sz="4000" dirty="0" smtClean="0">
                <a:latin typeface="Candara" pitchFamily="34" charset="0"/>
              </a:rPr>
              <a:t>“</a:t>
            </a:r>
            <a:r>
              <a:rPr lang="en-US" sz="4000" b="1" dirty="0" smtClean="0">
                <a:latin typeface="Candara" pitchFamily="34" charset="0"/>
                <a:hlinkClick r:id="rId3"/>
              </a:rPr>
              <a:t>Teen Read Week</a:t>
            </a:r>
            <a:r>
              <a:rPr lang="en-US" sz="4000" dirty="0" smtClean="0">
                <a:latin typeface="Candara" pitchFamily="34" charset="0"/>
              </a:rPr>
              <a:t>”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3352800"/>
            <a:ext cx="6350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9225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6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7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23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609600" y="609600"/>
            <a:ext cx="78486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u="sng" dirty="0" smtClean="0">
                <a:latin typeface="Candara" pitchFamily="34" charset="0"/>
                <a:cs typeface="+mn-cs"/>
              </a:rPr>
              <a:t>Language Arts</a:t>
            </a:r>
            <a:endParaRPr lang="en-US" sz="4000" dirty="0" smtClean="0">
              <a:latin typeface="Candara" pitchFamily="34" charset="0"/>
              <a:cs typeface="+mn-cs"/>
            </a:endParaRPr>
          </a:p>
          <a:p>
            <a:pPr algn="ctr">
              <a:defRPr/>
            </a:pPr>
            <a:endParaRPr lang="en-US" sz="1400" dirty="0" smtClean="0">
              <a:latin typeface="Candara" pitchFamily="34" charset="0"/>
              <a:cs typeface="+mn-cs"/>
            </a:endParaRPr>
          </a:p>
          <a:p>
            <a:pPr algn="ctr">
              <a:defRPr/>
            </a:pPr>
            <a:r>
              <a:rPr lang="en-US" sz="4000" b="1" i="1" dirty="0" smtClean="0">
                <a:latin typeface="Candara" pitchFamily="34" charset="0"/>
                <a:cs typeface="+mn-cs"/>
                <a:hlinkClick r:id="rId2"/>
              </a:rPr>
              <a:t>Text Messages</a:t>
            </a:r>
          </a:p>
          <a:p>
            <a:pPr algn="ctr">
              <a:defRPr/>
            </a:pPr>
            <a:r>
              <a:rPr lang="en-US" sz="4000" b="1" dirty="0" smtClean="0">
                <a:latin typeface="Candara" pitchFamily="34" charset="0"/>
                <a:cs typeface="+mn-cs"/>
                <a:hlinkClick r:id="rId2"/>
              </a:rPr>
              <a:t>Podcast Series</a:t>
            </a:r>
            <a:endParaRPr lang="en-US" sz="4000" b="1" dirty="0">
              <a:latin typeface="Candara" pitchFamily="34" charset="0"/>
              <a:cs typeface="+mn-cs"/>
            </a:endParaRPr>
          </a:p>
          <a:p>
            <a:endParaRPr lang="en-US" sz="4000" dirty="0" smtClean="0">
              <a:latin typeface="Candara" pitchFamily="34" charset="0"/>
            </a:endParaRPr>
          </a:p>
          <a:p>
            <a:pPr algn="ctr"/>
            <a:endParaRPr lang="en-US" sz="4000" dirty="0" smtClean="0">
              <a:latin typeface="Candara" pitchFamily="34" charset="0"/>
              <a:hlinkClick r:id="rId3"/>
            </a:endParaRPr>
          </a:p>
          <a:p>
            <a:pPr algn="ctr"/>
            <a:endParaRPr lang="en-US" sz="1400" dirty="0" smtClean="0">
              <a:latin typeface="Candara" pitchFamily="34" charset="0"/>
              <a:hlinkClick r:id="rId3"/>
            </a:endParaRPr>
          </a:p>
          <a:p>
            <a:pPr algn="ctr"/>
            <a:r>
              <a:rPr lang="en-US" sz="4000" dirty="0" smtClean="0">
                <a:latin typeface="Candara" pitchFamily="34" charset="0"/>
                <a:hlinkClick r:id="rId4"/>
              </a:rPr>
              <a:t>Episode 9 — A Conversation with John Green</a:t>
            </a:r>
            <a:endParaRPr lang="en-US" sz="4000" dirty="0" smtClean="0">
              <a:latin typeface="Candara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2819400"/>
            <a:ext cx="2514600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4"/>
          <p:cNvGrpSpPr>
            <a:grpSpLocks/>
          </p:cNvGrpSpPr>
          <p:nvPr/>
        </p:nvGrpSpPr>
        <p:grpSpPr bwMode="auto">
          <a:xfrm>
            <a:off x="152400" y="228600"/>
            <a:ext cx="8839200" cy="6477000"/>
            <a:chOff x="96" y="144"/>
            <a:chExt cx="5568" cy="4080"/>
          </a:xfrm>
        </p:grpSpPr>
        <p:sp>
          <p:nvSpPr>
            <p:cNvPr id="10249" name="AutoShape 5"/>
            <p:cNvSpPr>
              <a:spLocks noChangeArrowheads="1"/>
            </p:cNvSpPr>
            <p:nvPr/>
          </p:nvSpPr>
          <p:spPr bwMode="auto">
            <a:xfrm>
              <a:off x="288" y="144"/>
              <a:ext cx="5376" cy="3888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rgbClr val="408BA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AutoShape 6"/>
            <p:cNvSpPr>
              <a:spLocks noChangeArrowheads="1"/>
            </p:cNvSpPr>
            <p:nvPr/>
          </p:nvSpPr>
          <p:spPr bwMode="auto">
            <a:xfrm>
              <a:off x="192" y="240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CF5C4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AutoShape 7"/>
            <p:cNvSpPr>
              <a:spLocks noChangeArrowheads="1"/>
            </p:cNvSpPr>
            <p:nvPr/>
          </p:nvSpPr>
          <p:spPr bwMode="auto">
            <a:xfrm>
              <a:off x="96" y="336"/>
              <a:ext cx="5376" cy="38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4A9F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47" name="Line 13"/>
          <p:cNvSpPr>
            <a:spLocks noChangeShapeType="1"/>
          </p:cNvSpPr>
          <p:nvPr/>
        </p:nvSpPr>
        <p:spPr bwMode="auto">
          <a:xfrm>
            <a:off x="304800" y="5943600"/>
            <a:ext cx="81534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8" name="Rectangle 12"/>
          <p:cNvSpPr>
            <a:spLocks noChangeArrowheads="1"/>
          </p:cNvSpPr>
          <p:nvPr/>
        </p:nvSpPr>
        <p:spPr bwMode="auto">
          <a:xfrm>
            <a:off x="533400" y="609600"/>
            <a:ext cx="784860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u="sng" dirty="0" smtClean="0">
                <a:latin typeface="Candara" pitchFamily="34" charset="0"/>
              </a:rPr>
              <a:t>Reading and Literature</a:t>
            </a:r>
            <a:endParaRPr lang="en-US" sz="4800" dirty="0" smtClean="0">
              <a:latin typeface="Candara" pitchFamily="34" charset="0"/>
              <a:cs typeface="Times New Roman"/>
            </a:endParaRPr>
          </a:p>
          <a:p>
            <a:pPr algn="ctr"/>
            <a:r>
              <a:rPr lang="en-US" sz="2600" dirty="0" smtClean="0">
                <a:latin typeface="Candara" pitchFamily="34" charset="0"/>
              </a:rPr>
              <a:t>With so many great YA titles being made into films, like </a:t>
            </a:r>
            <a:r>
              <a:rPr lang="en-US" sz="2600" i="1" dirty="0" smtClean="0">
                <a:latin typeface="Candara" pitchFamily="34" charset="0"/>
              </a:rPr>
              <a:t>The Fault in Our Stars, Divergent, The Giver, Maze Runner, </a:t>
            </a:r>
            <a:r>
              <a:rPr lang="en-US" sz="2600" dirty="0" smtClean="0">
                <a:latin typeface="Candara" pitchFamily="34" charset="0"/>
              </a:rPr>
              <a:t>and </a:t>
            </a:r>
            <a:r>
              <a:rPr lang="en-US" sz="2600" i="1" dirty="0" smtClean="0">
                <a:latin typeface="Candara" pitchFamily="34" charset="0"/>
              </a:rPr>
              <a:t>If I Stay</a:t>
            </a:r>
            <a:r>
              <a:rPr lang="en-US" sz="2600" dirty="0" smtClean="0">
                <a:latin typeface="Candara" pitchFamily="34" charset="0"/>
              </a:rPr>
              <a:t>, invite students to compare and analyze novels and the movies adapted from them. They can then design new DVD covers and a related inserts for the movies, reflecting their response to the movie version using the lesson plan, “</a:t>
            </a:r>
            <a:r>
              <a:rPr lang="en-US" sz="2600" dirty="0" smtClean="0">
                <a:latin typeface="Candara" pitchFamily="34" charset="0"/>
                <a:hlinkClick r:id="rId2"/>
              </a:rPr>
              <a:t>Cover to Cover: Comparing Books to Movies</a:t>
            </a:r>
            <a:r>
              <a:rPr lang="en-US" sz="2600" dirty="0" smtClean="0">
                <a:latin typeface="Candara" pitchFamily="34" charset="0"/>
              </a:rPr>
              <a:t>”.</a:t>
            </a:r>
          </a:p>
          <a:p>
            <a:pPr algn="ctr"/>
            <a:endParaRPr lang="en-US" sz="2600" dirty="0" smtClean="0">
              <a:latin typeface="Candara" pitchFamily="34" charset="0"/>
            </a:endParaRPr>
          </a:p>
          <a:p>
            <a:pPr algn="ctr"/>
            <a:r>
              <a:rPr lang="en-US" sz="2600" dirty="0" smtClean="0">
                <a:latin typeface="Candara" pitchFamily="34" charset="0"/>
              </a:rPr>
              <a:t>While watching the film, have students “</a:t>
            </a:r>
            <a:r>
              <a:rPr lang="en-US" sz="2600" dirty="0" smtClean="0">
                <a:latin typeface="Candara" pitchFamily="34" charset="0"/>
                <a:hlinkClick r:id="rId3"/>
              </a:rPr>
              <a:t>Think Critically about the Movie Adaptation: Effects and Preferences</a:t>
            </a:r>
            <a:r>
              <a:rPr lang="en-US" sz="2600" dirty="0" smtClean="0">
                <a:latin typeface="Candara" pitchFamily="34" charset="0"/>
              </a:rPr>
              <a:t>.”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096000"/>
            <a:ext cx="706169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2222</TotalTime>
  <Words>697</Words>
  <Application>Microsoft Office PowerPoint</Application>
  <PresentationFormat>On-screen Show (4:3)</PresentationFormat>
  <Paragraphs>138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International Reading Association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New With ReadWriteThink.org</dc:title>
  <dc:creator>Kaylee Olney</dc:creator>
  <cp:lastModifiedBy>lfink</cp:lastModifiedBy>
  <cp:revision>376</cp:revision>
  <dcterms:created xsi:type="dcterms:W3CDTF">2010-04-15T13:24:40Z</dcterms:created>
  <dcterms:modified xsi:type="dcterms:W3CDTF">2014-10-03T21:06:27Z</dcterms:modified>
</cp:coreProperties>
</file>